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6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104B-641D-4C56-A80F-4BF1AA47F753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1A19E8-4CD1-41EA-B50B-65885B9050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A19E8-4CD1-41EA-B50B-65885B9050F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A19E8-4CD1-41EA-B50B-65885B9050F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A19E8-4CD1-41EA-B50B-65885B9050F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A19E8-4CD1-41EA-B50B-65885B9050F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A19E8-4CD1-41EA-B50B-65885B9050F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A19E8-4CD1-41EA-B50B-65885B9050F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A19E8-4CD1-41EA-B50B-65885B9050F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A19E8-4CD1-41EA-B50B-65885B9050F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A19E8-4CD1-41EA-B50B-65885B9050F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A19E8-4CD1-41EA-B50B-65885B9050F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A19E8-4CD1-41EA-B50B-65885B9050F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l" eaLnBrk="1" latinLnBrk="0" hangingPunct="1"/>
            <a:fld id="{74CBEAF9-9E58-4CC8-A6FF-6DD8A58DEEA4}" type="datetimeFigureOut">
              <a:rPr lang="en-US" smtClean="0"/>
              <a:pPr algn="l" eaLnBrk="1" latinLnBrk="0" hangingPunct="1"/>
              <a:t>8/31/2011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Percent Formulas, Empirical and Molecular Formulas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 Chemistry- Review 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Empirical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When you are thinking what to multiply by, remember this hint</a:t>
            </a:r>
          </a:p>
          <a:p>
            <a:pPr lvl="1"/>
            <a:r>
              <a:rPr lang="en-US" sz="2000" dirty="0" smtClean="0"/>
              <a:t>Ending of .5 multiply by 2</a:t>
            </a:r>
          </a:p>
          <a:p>
            <a:pPr lvl="1"/>
            <a:r>
              <a:rPr lang="en-US" sz="2000" dirty="0" smtClean="0"/>
              <a:t>Ending of .33 multiply by 3</a:t>
            </a:r>
          </a:p>
          <a:p>
            <a:pPr lvl="1"/>
            <a:r>
              <a:rPr lang="en-US" sz="2000" dirty="0" smtClean="0"/>
              <a:t>Ending of .25 multiply by 4</a:t>
            </a:r>
          </a:p>
          <a:p>
            <a:pPr lvl="1"/>
            <a:r>
              <a:rPr lang="en-US" sz="2000" dirty="0" smtClean="0"/>
              <a:t>Ending of .20 multiply by 5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Those above are the most common multiplication factors:</a:t>
            </a:r>
          </a:p>
          <a:p>
            <a:pPr lvl="1"/>
            <a:r>
              <a:rPr lang="en-US" sz="2000" dirty="0" smtClean="0"/>
              <a:t>Remember the rules</a:t>
            </a:r>
          </a:p>
          <a:p>
            <a:pPr lvl="1"/>
            <a:r>
              <a:rPr lang="en-US" sz="2000" dirty="0" smtClean="0"/>
              <a:t>#1 Divide by atomic masses</a:t>
            </a:r>
          </a:p>
          <a:p>
            <a:pPr lvl="1"/>
            <a:r>
              <a:rPr lang="en-US" sz="2000" dirty="0" smtClean="0"/>
              <a:t>#2 Divide by smallest mole answer from step 1</a:t>
            </a:r>
          </a:p>
          <a:p>
            <a:pPr lvl="1"/>
            <a:r>
              <a:rPr lang="en-US" sz="2000" dirty="0" smtClean="0"/>
              <a:t>#3 If all are not close enough to whole numbers, multiply by factors shown above.</a:t>
            </a:r>
            <a:endParaRPr lang="en-US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Molecular formulas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7523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Remember that MOLECULAR formulas are only used for covalent compounds. They exist as molecules and we do not reduce them to empirical formulas</a:t>
            </a:r>
          </a:p>
          <a:p>
            <a:r>
              <a:rPr lang="en-US" sz="2000" dirty="0" smtClean="0"/>
              <a:t>Example</a:t>
            </a:r>
          </a:p>
          <a:p>
            <a:r>
              <a:rPr lang="en-US" sz="2000" dirty="0" smtClean="0"/>
              <a:t>C=9.23g	H= 0.77g	 </a:t>
            </a:r>
            <a:r>
              <a:rPr lang="en-US" sz="2000" b="1" dirty="0" smtClean="0"/>
              <a:t>Molecular mass is 78g</a:t>
            </a:r>
          </a:p>
          <a:p>
            <a:endParaRPr lang="en-US" sz="2000" b="1" dirty="0" smtClean="0"/>
          </a:p>
          <a:p>
            <a:r>
              <a:rPr lang="en-US" sz="2000" dirty="0" smtClean="0"/>
              <a:t>Step #1</a:t>
            </a:r>
          </a:p>
          <a:p>
            <a:r>
              <a:rPr lang="en-US" sz="2000" dirty="0" smtClean="0"/>
              <a:t>C= 9.23/12= 0.77 moles	H= 0.77/1= 0.77</a:t>
            </a:r>
          </a:p>
          <a:p>
            <a:r>
              <a:rPr lang="en-US" sz="2000" dirty="0" smtClean="0"/>
              <a:t>Step #2</a:t>
            </a:r>
          </a:p>
          <a:p>
            <a:r>
              <a:rPr lang="en-US" sz="2000" dirty="0" smtClean="0"/>
              <a:t>C</a:t>
            </a:r>
            <a:r>
              <a:rPr lang="en-US" sz="2000" smtClean="0"/>
              <a:t>= </a:t>
            </a:r>
            <a:r>
              <a:rPr lang="en-US" sz="2000" smtClean="0"/>
              <a:t>0.77/0.77</a:t>
            </a:r>
            <a:r>
              <a:rPr lang="en-US" sz="2000" dirty="0" smtClean="0"/>
              <a:t>= 1	H= 0.77/0.77= 1  Empirical Formula:  CH</a:t>
            </a:r>
          </a:p>
          <a:p>
            <a:r>
              <a:rPr lang="en-US" sz="2000" dirty="0" smtClean="0"/>
              <a:t>Empirical Formula Mass:  1(C ) + 1 (H) =  1(12) + 1(1)= 13g</a:t>
            </a:r>
          </a:p>
          <a:p>
            <a:r>
              <a:rPr lang="en-US" sz="2000" dirty="0" smtClean="0"/>
              <a:t>Molecular mass/Empirical Mass= 78/13= 6</a:t>
            </a:r>
          </a:p>
          <a:p>
            <a:endParaRPr lang="en-US" sz="2000" dirty="0" smtClean="0"/>
          </a:p>
          <a:p>
            <a:r>
              <a:rPr lang="en-US" sz="2000" dirty="0" smtClean="0"/>
              <a:t>So Molecular Mass is C</a:t>
            </a:r>
            <a:r>
              <a:rPr lang="en-US" sz="2000" baseline="-25000" dirty="0" smtClean="0"/>
              <a:t>6</a:t>
            </a:r>
            <a:r>
              <a:rPr lang="en-US" sz="2000" dirty="0" smtClean="0"/>
              <a:t>H</a:t>
            </a:r>
            <a:r>
              <a:rPr lang="en-US" sz="2000" baseline="-25000" dirty="0" smtClean="0"/>
              <a:t>6</a:t>
            </a:r>
            <a:endParaRPr lang="en-US" sz="20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Percent Formulas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Many times in chemistry is more useful to represent a compound by its percent make- up.</a:t>
            </a:r>
          </a:p>
          <a:p>
            <a:r>
              <a:rPr lang="en-US" sz="2000" dirty="0" smtClean="0"/>
              <a:t>Example: Fe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O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also known as Iron III Oxide</a:t>
            </a:r>
          </a:p>
          <a:p>
            <a:pPr lvl="1">
              <a:buNone/>
            </a:pPr>
            <a:r>
              <a:rPr lang="en-US" sz="2000" dirty="0" smtClean="0"/>
              <a:t>Molar mass is:  2 (Fe)  +  3 (O)   </a:t>
            </a:r>
            <a:r>
              <a:rPr lang="en-US" sz="2000" dirty="0" smtClean="0">
                <a:sym typeface="Wingdings" pitchFamily="2" charset="2"/>
              </a:rPr>
              <a:t>  2 (56)  +  3 (16) =  160g</a:t>
            </a:r>
          </a:p>
          <a:p>
            <a:pPr lvl="1">
              <a:buNone/>
            </a:pPr>
            <a:r>
              <a:rPr lang="en-US" sz="2000" dirty="0" smtClean="0">
                <a:sym typeface="Wingdings" pitchFamily="2" charset="2"/>
              </a:rPr>
              <a:t>% of Iron would be (112/160) x 100 =  70.00%</a:t>
            </a:r>
          </a:p>
          <a:p>
            <a:pPr lvl="1">
              <a:buNone/>
            </a:pPr>
            <a:r>
              <a:rPr lang="en-US" sz="2000" dirty="0" smtClean="0">
                <a:sym typeface="Wingdings" pitchFamily="2" charset="2"/>
              </a:rPr>
              <a:t>% of oxygen would be (48/160) x 100 = 30.00%</a:t>
            </a:r>
          </a:p>
          <a:p>
            <a:pPr lvl="1">
              <a:buNone/>
            </a:pPr>
            <a:endParaRPr lang="en-US" sz="1600" dirty="0" smtClean="0">
              <a:sym typeface="Wingdings" pitchFamily="2" charset="2"/>
            </a:endParaRPr>
          </a:p>
          <a:p>
            <a:pPr lvl="1">
              <a:buNone/>
            </a:pPr>
            <a:endParaRPr lang="en-US" sz="2000" dirty="0" smtClean="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Hydrates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sz="2000" dirty="0" smtClean="0">
                <a:sym typeface="Wingdings" pitchFamily="2" charset="2"/>
              </a:rPr>
              <a:t>Another example in which % formula is useful is found when we deal with hydrates. Hydrates are ionic compounds that are found as crystals and contain water.</a:t>
            </a:r>
            <a:r>
              <a:rPr lang="en-US" sz="1600" dirty="0" smtClean="0">
                <a:sym typeface="Wingdings" pitchFamily="2" charset="2"/>
              </a:rPr>
              <a:t>  </a:t>
            </a:r>
          </a:p>
          <a:p>
            <a:pPr lvl="1">
              <a:buNone/>
            </a:pPr>
            <a:r>
              <a:rPr lang="en-US" sz="2000" dirty="0" smtClean="0">
                <a:sym typeface="Wingdings" pitchFamily="2" charset="2"/>
              </a:rPr>
              <a:t>Example: Copper II Nitrate </a:t>
            </a:r>
            <a:r>
              <a:rPr lang="en-US" sz="2000" dirty="0" err="1" smtClean="0">
                <a:sym typeface="Wingdings" pitchFamily="2" charset="2"/>
              </a:rPr>
              <a:t>Pentahydrate</a:t>
            </a:r>
            <a:endParaRPr lang="en-US" sz="2000" dirty="0" smtClean="0">
              <a:sym typeface="Wingdings" pitchFamily="2" charset="2"/>
            </a:endParaRPr>
          </a:p>
          <a:p>
            <a:pPr lvl="1">
              <a:buNone/>
            </a:pPr>
            <a:r>
              <a:rPr lang="en-US" sz="2000" dirty="0" smtClean="0">
                <a:sym typeface="Wingdings" pitchFamily="2" charset="2"/>
              </a:rPr>
              <a:t>Cu</a:t>
            </a:r>
            <a:r>
              <a:rPr lang="en-US" sz="2000" baseline="30000" dirty="0" smtClean="0">
                <a:sym typeface="Wingdings" pitchFamily="2" charset="2"/>
              </a:rPr>
              <a:t>+2</a:t>
            </a:r>
            <a:r>
              <a:rPr lang="en-US" sz="2000" dirty="0" smtClean="0">
                <a:sym typeface="Wingdings" pitchFamily="2" charset="2"/>
              </a:rPr>
              <a:t>  NO</a:t>
            </a:r>
            <a:r>
              <a:rPr lang="en-US" sz="2000" baseline="-25000" dirty="0" smtClean="0">
                <a:sym typeface="Wingdings" pitchFamily="2" charset="2"/>
              </a:rPr>
              <a:t>3</a:t>
            </a:r>
            <a:r>
              <a:rPr lang="en-US" sz="2000" baseline="30000" dirty="0" smtClean="0">
                <a:sym typeface="Wingdings" pitchFamily="2" charset="2"/>
              </a:rPr>
              <a:t>-1</a:t>
            </a:r>
            <a:r>
              <a:rPr lang="en-US" sz="2000" dirty="0" smtClean="0">
                <a:sym typeface="Wingdings" pitchFamily="2" charset="2"/>
              </a:rPr>
              <a:t>    So formula becomes;  Cu(NO</a:t>
            </a:r>
            <a:r>
              <a:rPr lang="en-US" sz="2000" baseline="-25000" dirty="0" smtClean="0">
                <a:sym typeface="Wingdings" pitchFamily="2" charset="2"/>
              </a:rPr>
              <a:t>3</a:t>
            </a:r>
            <a:r>
              <a:rPr lang="en-US" sz="2000" dirty="0" smtClean="0">
                <a:sym typeface="Wingdings" pitchFamily="2" charset="2"/>
              </a:rPr>
              <a:t>)</a:t>
            </a:r>
            <a:r>
              <a:rPr lang="en-US" sz="2000" baseline="-25000" dirty="0" smtClean="0">
                <a:sym typeface="Wingdings" pitchFamily="2" charset="2"/>
              </a:rPr>
              <a:t>2</a:t>
            </a:r>
            <a:r>
              <a:rPr lang="en-US" sz="2000" dirty="0" smtClean="0">
                <a:sym typeface="Wingdings" pitchFamily="2" charset="2"/>
              </a:rPr>
              <a:t>  5H</a:t>
            </a:r>
            <a:r>
              <a:rPr lang="en-US" sz="2000" baseline="-25000" dirty="0" smtClean="0">
                <a:sym typeface="Wingdings" pitchFamily="2" charset="2"/>
              </a:rPr>
              <a:t>2</a:t>
            </a:r>
            <a:r>
              <a:rPr lang="en-US" sz="2000" dirty="0" smtClean="0">
                <a:sym typeface="Wingdings" pitchFamily="2" charset="2"/>
              </a:rPr>
              <a:t>O</a:t>
            </a:r>
          </a:p>
          <a:p>
            <a:pPr lvl="1">
              <a:buNone/>
            </a:pPr>
            <a:endParaRPr lang="en-US" sz="2000" dirty="0" smtClean="0">
              <a:sym typeface="Wingdings" pitchFamily="2" charset="2"/>
            </a:endParaRPr>
          </a:p>
          <a:p>
            <a:pPr lvl="1">
              <a:buNone/>
            </a:pPr>
            <a:r>
              <a:rPr lang="en-US" sz="2000" dirty="0" smtClean="0">
                <a:sym typeface="Wingdings" pitchFamily="2" charset="2"/>
              </a:rPr>
              <a:t>So what is the percent of water in this hydrate?</a:t>
            </a:r>
          </a:p>
          <a:p>
            <a:pPr lvl="1">
              <a:buNone/>
            </a:pPr>
            <a:r>
              <a:rPr lang="en-US" sz="2000" dirty="0" smtClean="0">
                <a:sym typeface="Wingdings" pitchFamily="2" charset="2"/>
              </a:rPr>
              <a:t>Molar Mass</a:t>
            </a:r>
          </a:p>
          <a:p>
            <a:pPr lvl="1">
              <a:buNone/>
            </a:pPr>
            <a:r>
              <a:rPr lang="en-US" sz="2000" dirty="0" smtClean="0">
                <a:sym typeface="Wingdings" pitchFamily="2" charset="2"/>
              </a:rPr>
              <a:t>1 (Cu)  + 2 (N)  +  6 (O)  + 5 (H</a:t>
            </a:r>
            <a:r>
              <a:rPr lang="en-US" sz="2000" baseline="-25000" dirty="0" smtClean="0">
                <a:sym typeface="Wingdings" pitchFamily="2" charset="2"/>
              </a:rPr>
              <a:t>2</a:t>
            </a:r>
            <a:r>
              <a:rPr lang="en-US" sz="2000" dirty="0" smtClean="0">
                <a:sym typeface="Wingdings" pitchFamily="2" charset="2"/>
              </a:rPr>
              <a:t>O)</a:t>
            </a:r>
          </a:p>
          <a:p>
            <a:pPr lvl="1">
              <a:buNone/>
            </a:pPr>
            <a:r>
              <a:rPr lang="en-US" sz="2000" dirty="0" smtClean="0">
                <a:sym typeface="Wingdings" pitchFamily="2" charset="2"/>
              </a:rPr>
              <a:t>1 (64)  + 2 (14)  + 6 (16)  + 5 (18) = 278g</a:t>
            </a:r>
          </a:p>
          <a:p>
            <a:pPr lvl="1">
              <a:buNone/>
            </a:pPr>
            <a:endParaRPr lang="en-US" sz="2000" dirty="0" smtClean="0">
              <a:sym typeface="Wingdings" pitchFamily="2" charset="2"/>
            </a:endParaRPr>
          </a:p>
          <a:p>
            <a:pPr lvl="1">
              <a:buNone/>
            </a:pPr>
            <a:r>
              <a:rPr lang="en-US" sz="2000" dirty="0" smtClean="0">
                <a:sym typeface="Wingdings" pitchFamily="2" charset="2"/>
              </a:rPr>
              <a:t>% of water= (90/278) x100 = 32.37%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Anhydrate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An anhydrate would be the ionic compound that is left after you have evaporated the water from a hydrate. Obviously this only works if the boiling point of the ionic compound is HIGHER than the boiling point of water?</a:t>
            </a:r>
          </a:p>
          <a:p>
            <a:pPr>
              <a:buNone/>
            </a:pPr>
            <a:r>
              <a:rPr lang="en-US" sz="2000" dirty="0" smtClean="0"/>
              <a:t>	Can you explain why?</a:t>
            </a:r>
          </a:p>
          <a:p>
            <a:r>
              <a:rPr lang="en-US" sz="2000" dirty="0" smtClean="0"/>
              <a:t>One very common lab is to identify the moles of water in a hydrate.</a:t>
            </a:r>
          </a:p>
          <a:p>
            <a:r>
              <a:rPr lang="en-US" sz="2000" dirty="0" smtClean="0"/>
              <a:t>We want to find the moles of water in a hydrate. MgCO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 X 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O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Mass of hydrate + beaker	10.80 g +/- 0.01g</a:t>
            </a:r>
          </a:p>
          <a:p>
            <a:r>
              <a:rPr lang="en-US" sz="2000" dirty="0" smtClean="0"/>
              <a:t>Mass of beaker		5.00 g +/- 0.01g</a:t>
            </a:r>
          </a:p>
          <a:p>
            <a:r>
              <a:rPr lang="en-US" sz="2000" dirty="0" smtClean="0"/>
              <a:t>Mass after first heating	9.55g +/- 0.01g</a:t>
            </a:r>
          </a:p>
          <a:p>
            <a:r>
              <a:rPr lang="en-US" sz="2000" dirty="0" smtClean="0"/>
              <a:t>Mass after second heating	9.21 g +/- 0.01g</a:t>
            </a:r>
          </a:p>
          <a:p>
            <a:r>
              <a:rPr lang="en-US" sz="2000" dirty="0" smtClean="0"/>
              <a:t>Mass after third heating	9.20g +/- 0.01g	</a:t>
            </a:r>
            <a:endParaRPr 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Lab calculations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Mass of the hydrate = 10.80 – 5.00  = 5.80 g +/- 0.02 g</a:t>
            </a:r>
          </a:p>
          <a:p>
            <a:r>
              <a:rPr lang="en-US" sz="2000" dirty="0" smtClean="0"/>
              <a:t>Mass of anhydrate = 9.20- 5.00 = 4.20g +/- 0.02 g</a:t>
            </a:r>
          </a:p>
          <a:p>
            <a:r>
              <a:rPr lang="en-US" sz="2000" dirty="0" smtClean="0"/>
              <a:t>Mass of water = 5.80- 4.20 = 1.60 g +/- 0.04 g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anhydrate: MgCO</a:t>
            </a:r>
            <a:r>
              <a:rPr lang="en-US" sz="2000" baseline="-25000" dirty="0" smtClean="0"/>
              <a:t>3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Molar mass of anhydrate: 1( Mg) + 1(C ) + 3 (O)= 1(24) + 1(12) + 3 (16)= 84g</a:t>
            </a:r>
          </a:p>
          <a:p>
            <a:pPr>
              <a:buNone/>
            </a:pPr>
            <a:r>
              <a:rPr lang="en-US" sz="2000" dirty="0" smtClean="0"/>
              <a:t>Moles of anhydrate: mass of anhydrate/molar mass of anhydrate</a:t>
            </a:r>
          </a:p>
          <a:p>
            <a:pPr>
              <a:buNone/>
            </a:pPr>
            <a:r>
              <a:rPr lang="en-US" sz="2000" dirty="0" smtClean="0"/>
              <a:t>				4.20/ 84 = </a:t>
            </a:r>
            <a:r>
              <a:rPr lang="en-US" sz="2000" dirty="0" smtClean="0"/>
              <a:t>0.0500 </a:t>
            </a:r>
            <a:r>
              <a:rPr lang="en-US" sz="2000" dirty="0" smtClean="0"/>
              <a:t>moles +/- .48%</a:t>
            </a:r>
          </a:p>
          <a:p>
            <a:pPr>
              <a:buNone/>
            </a:pPr>
            <a:r>
              <a:rPr lang="en-US" sz="2000" dirty="0" smtClean="0"/>
              <a:t>Water: 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O</a:t>
            </a:r>
          </a:p>
          <a:p>
            <a:pPr>
              <a:buNone/>
            </a:pPr>
            <a:r>
              <a:rPr lang="en-US" sz="2000" dirty="0" smtClean="0"/>
              <a:t>Molar mass of water = 2(H) + 1(O) = 2 (1) + 1(16) = 18g</a:t>
            </a:r>
          </a:p>
          <a:p>
            <a:pPr>
              <a:buNone/>
            </a:pPr>
            <a:r>
              <a:rPr lang="en-US" sz="2000" dirty="0" smtClean="0"/>
              <a:t>Moles of water= mass of water/molar mass of water= 1.60/18=</a:t>
            </a:r>
          </a:p>
          <a:p>
            <a:pPr>
              <a:buNone/>
            </a:pPr>
            <a:r>
              <a:rPr lang="en-US" sz="2000" dirty="0" smtClean="0"/>
              <a:t> .0889 moles +/-  3%</a:t>
            </a:r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Results of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54162"/>
            <a:ext cx="8763000" cy="484663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 Finally we divide the moles of water by the moles of anhydrate:</a:t>
            </a:r>
          </a:p>
          <a:p>
            <a:r>
              <a:rPr lang="en-US" sz="2000" dirty="0" smtClean="0"/>
              <a:t>0.0889/0.0500  = 1.78 moles +/3.48% or 1.78 moles +/- 3%</a:t>
            </a:r>
          </a:p>
          <a:p>
            <a:endParaRPr lang="en-US" sz="2000" dirty="0" smtClean="0"/>
          </a:p>
          <a:p>
            <a:r>
              <a:rPr lang="en-US" sz="2000" dirty="0" smtClean="0"/>
              <a:t>So our hydrate was MgCO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1.78 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O +/- 3%</a:t>
            </a:r>
          </a:p>
          <a:p>
            <a:endParaRPr lang="en-US" sz="2000" dirty="0" smtClean="0"/>
          </a:p>
          <a:p>
            <a:r>
              <a:rPr lang="en-US" sz="2000" dirty="0" smtClean="0"/>
              <a:t>Now in reality the number in front of the water should be a whole number, so most likely our hydrate was MgCO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2H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O</a:t>
            </a:r>
          </a:p>
          <a:p>
            <a:endParaRPr lang="en-US" sz="2000" dirty="0" smtClean="0"/>
          </a:p>
          <a:p>
            <a:r>
              <a:rPr lang="en-US" sz="2000" dirty="0" smtClean="0"/>
              <a:t>So we can do a % error [( 2-1.78)/ 2] x100= 11% error</a:t>
            </a:r>
          </a:p>
          <a:p>
            <a:endParaRPr lang="en-US" sz="2000" dirty="0" smtClean="0"/>
          </a:p>
          <a:p>
            <a:r>
              <a:rPr lang="en-US" sz="2000" dirty="0" smtClean="0"/>
              <a:t>Once again we can compare our percent error 11% and our uncertainty 3% and discuss what type of error we had and where did it most likely come from.</a:t>
            </a:r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Empirical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Empirical formula has the lowest possible ratio between the atoms in a compound. </a:t>
            </a:r>
          </a:p>
          <a:p>
            <a:r>
              <a:rPr lang="en-US" sz="2000" dirty="0" smtClean="0"/>
              <a:t>Example: Mg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O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 is NOT an empirical formula because we can reduce it to:</a:t>
            </a:r>
          </a:p>
          <a:p>
            <a:r>
              <a:rPr lang="en-US" sz="2000" dirty="0" err="1" smtClean="0"/>
              <a:t>MgO</a:t>
            </a:r>
            <a:endParaRPr lang="en-US" sz="2000" dirty="0" smtClean="0"/>
          </a:p>
          <a:p>
            <a:r>
              <a:rPr lang="en-US" sz="2000" dirty="0" smtClean="0"/>
              <a:t>ALL ionic compounds are written as empirical formulas. Lowest ratio.</a:t>
            </a:r>
          </a:p>
          <a:p>
            <a:endParaRPr lang="en-US" sz="2000" dirty="0" smtClean="0"/>
          </a:p>
          <a:p>
            <a:r>
              <a:rPr lang="en-US" sz="2000" dirty="0" smtClean="0"/>
              <a:t>Covalent formulas because they are not reduced are NOT written as empirical formulas:</a:t>
            </a:r>
          </a:p>
          <a:p>
            <a:r>
              <a:rPr lang="en-US" sz="2000" dirty="0" smtClean="0"/>
              <a:t>Example:</a:t>
            </a:r>
          </a:p>
          <a:p>
            <a:r>
              <a:rPr lang="en-US" sz="2000" dirty="0" smtClean="0"/>
              <a:t>Benzene: C</a:t>
            </a:r>
            <a:r>
              <a:rPr lang="en-US" sz="2000" baseline="-25000" dirty="0" smtClean="0"/>
              <a:t>6</a:t>
            </a:r>
            <a:r>
              <a:rPr lang="en-US" sz="2000" dirty="0" smtClean="0"/>
              <a:t>H</a:t>
            </a:r>
            <a:r>
              <a:rPr lang="en-US" sz="2000" baseline="-25000" dirty="0" smtClean="0"/>
              <a:t>6</a:t>
            </a:r>
            <a:r>
              <a:rPr lang="en-US" sz="2000" dirty="0" smtClean="0"/>
              <a:t>  and </a:t>
            </a:r>
            <a:r>
              <a:rPr lang="en-US" sz="2000" dirty="0" err="1" smtClean="0"/>
              <a:t>Ethyne</a:t>
            </a:r>
            <a:r>
              <a:rPr lang="en-US" sz="2000" dirty="0" smtClean="0"/>
              <a:t> C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both have the same empirical formula;</a:t>
            </a:r>
          </a:p>
          <a:p>
            <a:r>
              <a:rPr lang="en-US" sz="2000" dirty="0" smtClean="0"/>
              <a:t>CH</a:t>
            </a:r>
            <a:endParaRPr lang="en-U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Finding an Empirical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We start by being given either grams or % of each element in the formula</a:t>
            </a:r>
          </a:p>
          <a:p>
            <a:r>
              <a:rPr lang="en-US" sz="2000" dirty="0" smtClean="0"/>
              <a:t>Example</a:t>
            </a:r>
          </a:p>
          <a:p>
            <a:r>
              <a:rPr lang="en-US" sz="2000" dirty="0" smtClean="0"/>
              <a:t>C= 27.27%  O= 72.73%</a:t>
            </a:r>
          </a:p>
          <a:p>
            <a:r>
              <a:rPr lang="en-US" sz="2000" dirty="0" smtClean="0"/>
              <a:t>First we get rid of %, think of them as grams and divide by mass of each element to fond moles of each:</a:t>
            </a:r>
          </a:p>
          <a:p>
            <a:r>
              <a:rPr lang="en-US" sz="2000" dirty="0" smtClean="0"/>
              <a:t>C = 27.27/12 = 2.27	moles	O= 72.73/16 = 4.55 moles</a:t>
            </a:r>
          </a:p>
          <a:p>
            <a:r>
              <a:rPr lang="en-US" sz="2000" dirty="0" smtClean="0"/>
              <a:t>Secondly divide all the answers in first step by lowest number of moles;</a:t>
            </a:r>
          </a:p>
          <a:p>
            <a:r>
              <a:rPr lang="en-US" sz="2000" dirty="0" smtClean="0"/>
              <a:t>C = 2.27/2.27 = 1   O = 4.55/2.27 = 2</a:t>
            </a:r>
          </a:p>
          <a:p>
            <a:endParaRPr lang="en-US" sz="2000" dirty="0" smtClean="0"/>
          </a:p>
          <a:p>
            <a:r>
              <a:rPr lang="en-US" sz="2000" dirty="0" smtClean="0"/>
              <a:t>So Empirical Formula is CO</a:t>
            </a:r>
            <a:r>
              <a:rPr lang="en-US" sz="2000" baseline="-25000" dirty="0" smtClean="0"/>
              <a:t>2</a:t>
            </a:r>
            <a:endParaRPr lang="en-US" sz="20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Empirical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Sometimes the problems are a bit more difficult, and after dividing by the lowest number of moles we don’t get whole numbers.</a:t>
            </a:r>
          </a:p>
          <a:p>
            <a:r>
              <a:rPr lang="en-US" sz="2000" dirty="0" smtClean="0"/>
              <a:t>Example:</a:t>
            </a:r>
          </a:p>
          <a:p>
            <a:r>
              <a:rPr lang="en-US" sz="2000" dirty="0" smtClean="0"/>
              <a:t>C = 1.80g	H= 0.25g	O= 1.60g</a:t>
            </a:r>
          </a:p>
          <a:p>
            <a:endParaRPr lang="en-US" sz="2000" dirty="0" smtClean="0"/>
          </a:p>
          <a:p>
            <a:r>
              <a:rPr lang="en-US" sz="2000" dirty="0" smtClean="0"/>
              <a:t>C = 1.80/ 12 = 0.15moles	H= 0.25/1= 0.25moles	O=1.60/16= 0.10</a:t>
            </a:r>
          </a:p>
          <a:p>
            <a:endParaRPr lang="en-US" sz="2000" dirty="0" smtClean="0"/>
          </a:p>
          <a:p>
            <a:r>
              <a:rPr lang="en-US" sz="2000" dirty="0" smtClean="0"/>
              <a:t>C= 0.15/0.10= 1.5	H= 0.25/0.10= 2.5	O= .10/.10=1</a:t>
            </a:r>
          </a:p>
          <a:p>
            <a:r>
              <a:rPr lang="en-US" sz="2000" dirty="0" smtClean="0"/>
              <a:t>Since the C is not a whole # answer we must multiply by 2 to make it a whole #. What we do to one we do to all of them, so;</a:t>
            </a:r>
          </a:p>
          <a:p>
            <a:endParaRPr lang="en-US" sz="2000" dirty="0" smtClean="0"/>
          </a:p>
          <a:p>
            <a:r>
              <a:rPr lang="en-US" sz="2000" dirty="0" smtClean="0"/>
              <a:t>C=3	H=5	O=2   so Empirical Formula is: C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H</a:t>
            </a:r>
            <a:r>
              <a:rPr lang="en-US" sz="2000" baseline="-25000" dirty="0" smtClean="0"/>
              <a:t>5</a:t>
            </a:r>
            <a:r>
              <a:rPr lang="en-US" sz="2000" dirty="0" smtClean="0"/>
              <a:t>O</a:t>
            </a:r>
            <a:r>
              <a:rPr lang="en-US" sz="2000" baseline="-25000" dirty="0" smtClean="0"/>
              <a:t>2</a:t>
            </a:r>
            <a:endParaRPr lang="en-US" sz="20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76</TotalTime>
  <Words>722</Words>
  <Application>Microsoft Office PowerPoint</Application>
  <PresentationFormat>On-screen Show (4:3)</PresentationFormat>
  <Paragraphs>121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Trek</vt:lpstr>
      <vt:lpstr>Percent Formulas, Empirical and Molecular Formulas</vt:lpstr>
      <vt:lpstr>Percent Formulas</vt:lpstr>
      <vt:lpstr>Hydrates</vt:lpstr>
      <vt:lpstr>Anhydrate</vt:lpstr>
      <vt:lpstr>Lab calculations</vt:lpstr>
      <vt:lpstr>Results of Lab</vt:lpstr>
      <vt:lpstr>Empirical Formula</vt:lpstr>
      <vt:lpstr>Finding an Empirical formula</vt:lpstr>
      <vt:lpstr>Empirical formula</vt:lpstr>
      <vt:lpstr>Empirical Formula</vt:lpstr>
      <vt:lpstr>Molecular formulas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Percent Formulas, Empirical and Molecular Formulas</dc:title>
  <dc:creator>Mr. Rodriguez</dc:creator>
  <cp:lastModifiedBy>146201</cp:lastModifiedBy>
  <cp:revision>9</cp:revision>
  <dcterms:created xsi:type="dcterms:W3CDTF">2011-08-31T00:33:37Z</dcterms:created>
  <dcterms:modified xsi:type="dcterms:W3CDTF">2011-08-31T12:35:48Z</dcterms:modified>
</cp:coreProperties>
</file>